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gH00oByEjIXhhWaQy9gsIrn0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3e9d6f5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c3e9d6f5e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2c3e9d6f5e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3e9d6f5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3e9d6f5e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c3e9d6f5e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3e9d6f5e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c3e9d6f5e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c3e9d6f5ed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it-IT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Europa, circa l’11% dei pazienti  affetti da CRC sono in sovrappeso  e/o obesi. I dati epidemiologici  suggeriscono che l’obesità è  associata ad un aumento del  rischio di cancro al colon del 30%-  70%.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BIB test, in pazienti  candidabili ad intervento  restrittivo, ma con  valutazione psicologica  che richiede la necessità  di monitorare il paziente  prima dell’atto chirurgico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BMI &gt; 50, per la riduzione del  rischio operatorio (sia per  successivi interventi bariatrici,  sia per altre procedure  chirurgiche)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BMI compreso tra 35-40, nel  caso di rifiuto della chirurgia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BMI compreso tra 30 e 35 (obesità di I grado)  non candidati ad intervento chirurgico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titolo">
  <p:cSld name="1_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  <a:defRPr sz="6000" b="1">
                <a:solidFill>
                  <a:srgbClr val="1E50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391" y="0"/>
            <a:ext cx="48493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5458984" y="812800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2"/>
          </p:nvPr>
        </p:nvSpPr>
        <p:spPr>
          <a:xfrm>
            <a:off x="1092200" y="3043050"/>
            <a:ext cx="3068832" cy="263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3" name="Google Shape;93;p27"/>
          <p:cNvCxnSpPr/>
          <p:nvPr/>
        </p:nvCxnSpPr>
        <p:spPr>
          <a:xfrm rot="10800000">
            <a:off x="1092200" y="6446838"/>
            <a:ext cx="1643438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27"/>
          <p:cNvCxnSpPr/>
          <p:nvPr/>
        </p:nvCxnSpPr>
        <p:spPr>
          <a:xfrm rot="10800000">
            <a:off x="8420100" y="6429376"/>
            <a:ext cx="100046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27"/>
          <p:cNvCxnSpPr/>
          <p:nvPr/>
        </p:nvCxnSpPr>
        <p:spPr>
          <a:xfrm rot="10800000">
            <a:off x="10765675" y="6446838"/>
            <a:ext cx="407258" cy="635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7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2" name="Google Shape;102;p28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uto con didascalia">
  <p:cSld name="1_Contenuto con didascal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1" name="Google Shape;111;p29"/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8CBE6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9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ntenuto con didascalia">
  <p:cSld name="2_Contenuto con didascali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0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ontenuto con didascalia">
  <p:cSld name="6_Contenuto con didascali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5100833" y="1611313"/>
            <a:ext cx="6072099" cy="375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Contenuto con didascalia">
  <p:cSld name="7_Contenuto con didascalia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4148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2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1" i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8" name="Google Shape;138;p32"/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ntenuto con didascalia">
  <p:cSld name="3_Contenuto con didascalia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3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8" name="Google Shape;148;p33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ntenuto con didascalia">
  <p:cSld name="4_Contenuto con didascali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4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8" name="Google Shape;158;p34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5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7" name="Google Shape;167;p35"/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 rot="5400000">
            <a:off x="4365302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verticale e testo" type="vertTitleAndTx">
  <p:cSld name="VERTICAL_TITLE_AND_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 rot="5400000">
            <a:off x="7683554" y="2387546"/>
            <a:ext cx="4530725" cy="244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 rot="5400000">
            <a:off x="2566989" y="-128588"/>
            <a:ext cx="4530723" cy="7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0" name="Google Shape;180;p37"/>
          <p:cNvSpPr/>
          <p:nvPr/>
        </p:nvSpPr>
        <p:spPr>
          <a:xfrm rot="-5400000">
            <a:off x="8871481" y="-14658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>
  <p:cSld name="Intestazione sezione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2" name="Google Shape;52;p22"/>
          <p:cNvSpPr>
            <a:spLocks noGrp="1"/>
          </p:cNvSpPr>
          <p:nvPr>
            <p:ph type="pic" idx="2"/>
          </p:nvPr>
        </p:nvSpPr>
        <p:spPr>
          <a:xfrm>
            <a:off x="0" y="0"/>
            <a:ext cx="631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/>
          <p:nvPr/>
        </p:nvSpPr>
        <p:spPr>
          <a:xfrm>
            <a:off x="2451099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/>
          <p:nvPr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stazione della sezione">
  <p:cSld name="1_Intestazione della sezione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1186731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4"/>
          </p:nvPr>
        </p:nvSpPr>
        <p:spPr>
          <a:xfrm>
            <a:off x="6605395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o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6629400" y="758950"/>
            <a:ext cx="4526400" cy="3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2800"/>
              <a:buFont typeface="Calibri"/>
              <a:buNone/>
            </a:pPr>
            <a:r>
              <a:rPr lang="it-IT" sz="2800"/>
              <a:t>Valutazione delle complicanze intra e peri-operatorie e della sopravvivenza libera da malattia nei pazienti affetti da tumore del retto sottoposti a chirurgia resettiva oncologica e concomitante chirurgia bariatrica: dati preliminari</a:t>
            </a:r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2800" b="1">
                <a:solidFill>
                  <a:srgbClr val="FFC000"/>
                </a:solidFill>
              </a:rPr>
              <a:t>DOTT. SCHIAVONE VINCENZO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it-IT" sz="2800" b="1">
                <a:solidFill>
                  <a:srgbClr val="FFC000"/>
                </a:solidFill>
              </a:rPr>
              <a:t>UOC DI CHIRURGIA GENERALE AD INDIRIZZO BARIATRICO, ENDOCRINO  METABOLICO E SENOLOGIA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it-IT" sz="2800" b="1">
                <a:solidFill>
                  <a:srgbClr val="FFC000"/>
                </a:solidFill>
              </a:rPr>
              <a:t>DIRETTORE PROF. MARIO MUSELLA UNIVERSITÀ DEGLI STUDI DI  NAPOLI “FEDERICO II”.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28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 sz="4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BIB</a:t>
            </a:r>
            <a:endParaRPr/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3">
            <a:alphaModFix/>
          </a:blip>
          <a:srcRect t="6302" r="-3" b="7982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0"/>
          <p:cNvPicPr preferRelativeResize="0"/>
          <p:nvPr/>
        </p:nvPicPr>
        <p:blipFill rotWithShape="1">
          <a:blip r:embed="rId4">
            <a:alphaModFix/>
          </a:blip>
          <a:srcRect t="6978" r="-3" b="753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Outcomes</a:t>
            </a:r>
            <a:endParaRPr/>
          </a:p>
        </p:txBody>
      </p:sp>
      <p:grpSp>
        <p:nvGrpSpPr>
          <p:cNvPr id="290" name="Google Shape;290;p11"/>
          <p:cNvGrpSpPr/>
          <p:nvPr/>
        </p:nvGrpSpPr>
        <p:grpSpPr>
          <a:xfrm>
            <a:off x="1216548" y="2111139"/>
            <a:ext cx="10058399" cy="3755014"/>
            <a:chOff x="0" y="2938"/>
            <a:chExt cx="10058399" cy="3755014"/>
          </a:xfrm>
        </p:grpSpPr>
        <p:sp>
          <p:nvSpPr>
            <p:cNvPr id="291" name="Google Shape;291;p11"/>
            <p:cNvSpPr/>
            <p:nvPr/>
          </p:nvSpPr>
          <p:spPr>
            <a:xfrm>
              <a:off x="0" y="2938"/>
              <a:ext cx="10058399" cy="625835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89315" y="143751"/>
              <a:ext cx="344209" cy="34420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22840" y="2938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722840" y="2938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225" tIns="66225" rIns="66225" bIns="66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Valutare le differenze nel tasso di complicanze intra- e peri-operatorie tra i pazienti candidati a chirurgia resettiva per k retto e pazienti sottoposti a chirurgia bariatrica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0" y="785232"/>
              <a:ext cx="10058399" cy="625835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89315" y="926045"/>
              <a:ext cx="344209" cy="34420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722840" y="785232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722840" y="785232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225" tIns="66225" rIns="66225" bIns="66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Benefici della chirurgia bariatrica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0" y="1567527"/>
              <a:ext cx="10058399" cy="625835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89315" y="1708340"/>
              <a:ext cx="344209" cy="34420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722840" y="1567527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722840" y="1567527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225" tIns="66225" rIns="66225" bIns="66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Differenza tra tasso di sopravvivenza globale e libero da malattia a 3 anni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0" y="2349822"/>
              <a:ext cx="10058399" cy="625835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189315" y="2490635"/>
              <a:ext cx="344209" cy="34420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722840" y="2349822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722840" y="2349822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225" tIns="66225" rIns="66225" bIns="66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Riduzione dei tempi operatori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0" y="3132117"/>
              <a:ext cx="10058399" cy="625835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89315" y="3272930"/>
              <a:ext cx="344209" cy="344209"/>
            </a:xfrm>
            <a:prstGeom prst="rect">
              <a:avLst/>
            </a:prstGeom>
            <a:solidFill>
              <a:srgbClr val="5F9DD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722840" y="3132117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722840" y="3132117"/>
              <a:ext cx="9335559" cy="625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225" tIns="66225" rIns="66225" bIns="66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Riduzione del tasso di stomie derivative</a:t>
              </a:r>
              <a:endParaRPr/>
            </a:p>
          </p:txBody>
        </p:sp>
      </p:grpSp>
      <p:pic>
        <p:nvPicPr>
          <p:cNvPr id="311" name="Google Shape;311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State of the art</a:t>
            </a:r>
            <a:endParaRPr/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771" y="2602055"/>
            <a:ext cx="6913418" cy="165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 descr="Immagine che contiene testo, schermata, linea, diagramm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2186" y="0"/>
            <a:ext cx="4019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75325"/>
            <a:ext cx="4284074" cy="2130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2"/>
          <p:cNvCxnSpPr/>
          <p:nvPr/>
        </p:nvCxnSpPr>
        <p:spPr>
          <a:xfrm rot="10800000" flipH="1">
            <a:off x="1912700" y="5200225"/>
            <a:ext cx="22122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2"/>
          <p:cNvCxnSpPr/>
          <p:nvPr/>
        </p:nvCxnSpPr>
        <p:spPr>
          <a:xfrm>
            <a:off x="514650" y="5384700"/>
            <a:ext cx="29268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2"/>
          <p:cNvCxnSpPr/>
          <p:nvPr/>
        </p:nvCxnSpPr>
        <p:spPr>
          <a:xfrm rot="10800000" flipH="1">
            <a:off x="3349125" y="5561250"/>
            <a:ext cx="7452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2"/>
          <p:cNvCxnSpPr/>
          <p:nvPr/>
        </p:nvCxnSpPr>
        <p:spPr>
          <a:xfrm>
            <a:off x="1374975" y="5738050"/>
            <a:ext cx="745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12"/>
          <p:cNvCxnSpPr/>
          <p:nvPr/>
        </p:nvCxnSpPr>
        <p:spPr>
          <a:xfrm>
            <a:off x="1712975" y="5914725"/>
            <a:ext cx="1513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3e9d6f5ed_0_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State of the art</a:t>
            </a:r>
            <a:endParaRPr/>
          </a:p>
        </p:txBody>
      </p:sp>
      <p:sp>
        <p:nvSpPr>
          <p:cNvPr id="331" name="Google Shape;331;g2c3e9d6f5ed_0_1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332" name="Google Shape;332;g2c3e9d6f5e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87" y="1618950"/>
            <a:ext cx="112239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c3e9d6f5e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25" y="3658225"/>
            <a:ext cx="4973425" cy="28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c3e9d6f5ed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5800" y="3602488"/>
            <a:ext cx="5310049" cy="299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g2c3e9d6f5ed_0_1"/>
          <p:cNvCxnSpPr>
            <a:cxnSpLocks/>
          </p:cNvCxnSpPr>
          <p:nvPr/>
        </p:nvCxnSpPr>
        <p:spPr>
          <a:xfrm>
            <a:off x="6926469" y="5691610"/>
            <a:ext cx="404898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338;g2c3e9d6f5ed_0_1">
            <a:extLst>
              <a:ext uri="{FF2B5EF4-FFF2-40B4-BE49-F238E27FC236}">
                <a16:creationId xmlns:a16="http://schemas.microsoft.com/office/drawing/2014/main" id="{70B2C085-4D65-B6FF-810C-9C10F8A1589C}"/>
              </a:ext>
            </a:extLst>
          </p:cNvPr>
          <p:cNvCxnSpPr>
            <a:cxnSpLocks/>
          </p:cNvCxnSpPr>
          <p:nvPr/>
        </p:nvCxnSpPr>
        <p:spPr>
          <a:xfrm flipV="1">
            <a:off x="5785800" y="5869001"/>
            <a:ext cx="5189652" cy="881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338;g2c3e9d6f5ed_0_1">
            <a:extLst>
              <a:ext uri="{FF2B5EF4-FFF2-40B4-BE49-F238E27FC236}">
                <a16:creationId xmlns:a16="http://schemas.microsoft.com/office/drawing/2014/main" id="{BE4226D8-10D9-1755-6171-DF669B9EF341}"/>
              </a:ext>
            </a:extLst>
          </p:cNvPr>
          <p:cNvCxnSpPr>
            <a:cxnSpLocks/>
          </p:cNvCxnSpPr>
          <p:nvPr/>
        </p:nvCxnSpPr>
        <p:spPr>
          <a:xfrm flipV="1">
            <a:off x="5785800" y="6087299"/>
            <a:ext cx="5189652" cy="881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338;g2c3e9d6f5ed_0_1">
            <a:extLst>
              <a:ext uri="{FF2B5EF4-FFF2-40B4-BE49-F238E27FC236}">
                <a16:creationId xmlns:a16="http://schemas.microsoft.com/office/drawing/2014/main" id="{2A3F6E07-D171-2D91-FFEC-6EB1F4D5047F}"/>
              </a:ext>
            </a:extLst>
          </p:cNvPr>
          <p:cNvCxnSpPr>
            <a:cxnSpLocks/>
          </p:cNvCxnSpPr>
          <p:nvPr/>
        </p:nvCxnSpPr>
        <p:spPr>
          <a:xfrm flipV="1">
            <a:off x="5785800" y="6325767"/>
            <a:ext cx="5189652" cy="881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3e9d6f5ed_0_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State of the art</a:t>
            </a:r>
            <a:endParaRPr/>
          </a:p>
        </p:txBody>
      </p:sp>
      <p:sp>
        <p:nvSpPr>
          <p:cNvPr id="345" name="Google Shape;345;g2c3e9d6f5ed_0_7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346" name="Google Shape;346;g2c3e9d6f5e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00" y="2960500"/>
            <a:ext cx="5701724" cy="361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c3e9d6f5e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699" y="3260975"/>
            <a:ext cx="5512324" cy="31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c3e9d6f5e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700" y="1737400"/>
            <a:ext cx="10557252" cy="117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g2c3e9d6f5ed_0_7"/>
          <p:cNvCxnSpPr/>
          <p:nvPr/>
        </p:nvCxnSpPr>
        <p:spPr>
          <a:xfrm>
            <a:off x="7850900" y="5080000"/>
            <a:ext cx="3420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g2c3e9d6f5ed_0_7"/>
          <p:cNvCxnSpPr/>
          <p:nvPr/>
        </p:nvCxnSpPr>
        <p:spPr>
          <a:xfrm>
            <a:off x="6176825" y="5411925"/>
            <a:ext cx="5079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g2c3e9d6f5ed_0_7"/>
          <p:cNvCxnSpPr/>
          <p:nvPr/>
        </p:nvCxnSpPr>
        <p:spPr>
          <a:xfrm>
            <a:off x="6147950" y="5801600"/>
            <a:ext cx="5109000" cy="1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g2c3e9d6f5ed_0_7"/>
          <p:cNvCxnSpPr/>
          <p:nvPr/>
        </p:nvCxnSpPr>
        <p:spPr>
          <a:xfrm rot="10800000" flipH="1">
            <a:off x="6162375" y="6147975"/>
            <a:ext cx="3218400" cy="1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Results</a:t>
            </a:r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9473738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66700" lvl="0" indent="-276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0"/>
              <a:buChar char="▪"/>
            </a:pPr>
            <a:r>
              <a:rPr lang="it-IT" sz="2950" dirty="0"/>
              <a:t>Durata media del BIB: 52,5 giorni</a:t>
            </a:r>
            <a:endParaRPr sz="2450" dirty="0"/>
          </a:p>
          <a:p>
            <a:pPr marL="266700" lvl="0" indent="-27622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950"/>
              <a:buChar char="▪"/>
            </a:pPr>
            <a:r>
              <a:rPr lang="it-IT" sz="2950" dirty="0"/>
              <a:t>In tutti i casi si è confezionata </a:t>
            </a:r>
            <a:r>
              <a:rPr lang="it-IT" sz="2950"/>
              <a:t>l’anastomosi </a:t>
            </a:r>
          </a:p>
          <a:p>
            <a:pPr marL="266700" lvl="0" indent="-27622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950"/>
              <a:buChar char="▪"/>
            </a:pPr>
            <a:r>
              <a:rPr lang="it-IT" sz="2950"/>
              <a:t>BMI </a:t>
            </a:r>
            <a:r>
              <a:rPr lang="it-IT" sz="2950" dirty="0"/>
              <a:t>iniziale compreso tra 38.2+- 2.4 kg/m</a:t>
            </a:r>
            <a:r>
              <a:rPr lang="it-IT" sz="2950" baseline="30000" dirty="0"/>
              <a:t>2</a:t>
            </a:r>
            <a:endParaRPr sz="2950" dirty="0"/>
          </a:p>
          <a:p>
            <a:pPr marL="266700" lvl="0" indent="-27622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950"/>
              <a:buChar char="▪"/>
            </a:pPr>
            <a:r>
              <a:rPr lang="it-IT" sz="2950" dirty="0"/>
              <a:t>BMI medio alla rimozione del BIB era di 29.5 +- 3.1 kg/m</a:t>
            </a:r>
            <a:r>
              <a:rPr lang="it-IT" sz="2950" baseline="30000" dirty="0"/>
              <a:t>2</a:t>
            </a:r>
            <a:endParaRPr sz="2450" dirty="0"/>
          </a:p>
          <a:p>
            <a:pPr marL="26670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688"/>
              <a:buNone/>
            </a:pPr>
            <a:endParaRPr sz="2450" dirty="0"/>
          </a:p>
          <a:p>
            <a:pPr marL="266700" lvl="0" indent="-88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50"/>
              <a:buNone/>
            </a:pPr>
            <a:endParaRPr sz="2950" dirty="0"/>
          </a:p>
          <a:p>
            <a:pPr marL="266700" lvl="0" indent="-88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50"/>
              <a:buNone/>
            </a:pPr>
            <a:endParaRPr sz="2950" dirty="0"/>
          </a:p>
          <a:p>
            <a:pPr marL="266700" lvl="0" indent="-88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50"/>
              <a:buNone/>
            </a:pPr>
            <a:endParaRPr sz="2950" dirty="0"/>
          </a:p>
          <a:p>
            <a:pPr marL="266700" lvl="0" indent="-88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50"/>
              <a:buNone/>
            </a:pPr>
            <a:endParaRPr sz="2950" dirty="0"/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c3e9d6f5ed_0_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Results</a:t>
            </a:r>
            <a:endParaRPr/>
          </a:p>
        </p:txBody>
      </p:sp>
      <p:sp>
        <p:nvSpPr>
          <p:cNvPr id="366" name="Google Shape;366;g2c3e9d6f5ed_0_19"/>
          <p:cNvSpPr txBox="1">
            <a:spLocks noGrp="1"/>
          </p:cNvSpPr>
          <p:nvPr>
            <p:ph type="body" idx="1"/>
          </p:nvPr>
        </p:nvSpPr>
        <p:spPr>
          <a:xfrm>
            <a:off x="1097270" y="2120900"/>
            <a:ext cx="9337500" cy="3748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4000" dirty="0"/>
              <a:t>Tempo operatorio: </a:t>
            </a:r>
            <a:r>
              <a:rPr lang="it-IT" sz="4000" dirty="0">
                <a:solidFill>
                  <a:srgbClr val="0000FF"/>
                </a:solidFill>
              </a:rPr>
              <a:t>3.7</a:t>
            </a:r>
            <a:r>
              <a:rPr lang="it-IT" sz="4000" dirty="0"/>
              <a:t> h vs </a:t>
            </a:r>
            <a:r>
              <a:rPr lang="it-IT" sz="4000" dirty="0">
                <a:solidFill>
                  <a:srgbClr val="FF0000"/>
                </a:solidFill>
              </a:rPr>
              <a:t>4.3</a:t>
            </a:r>
            <a:r>
              <a:rPr lang="it-IT" sz="4000" dirty="0"/>
              <a:t> h</a:t>
            </a:r>
            <a:endParaRPr sz="4000" dirty="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4000" dirty="0"/>
              <a:t>Conversione laparotomica: </a:t>
            </a:r>
            <a:r>
              <a:rPr lang="it-IT" sz="4000" dirty="0">
                <a:solidFill>
                  <a:srgbClr val="0000FF"/>
                </a:solidFill>
              </a:rPr>
              <a:t>13%</a:t>
            </a:r>
            <a:r>
              <a:rPr lang="it-IT" sz="4000" dirty="0"/>
              <a:t> vs </a:t>
            </a:r>
            <a:r>
              <a:rPr lang="it-IT" sz="4000" dirty="0">
                <a:solidFill>
                  <a:srgbClr val="FF0000"/>
                </a:solidFill>
              </a:rPr>
              <a:t>28%</a:t>
            </a:r>
            <a:endParaRPr sz="4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4000" dirty="0"/>
              <a:t>Complicanze </a:t>
            </a:r>
            <a:r>
              <a:rPr lang="it-IT" sz="4000" dirty="0" err="1"/>
              <a:t>perioperatorie</a:t>
            </a:r>
            <a:r>
              <a:rPr lang="it-IT" sz="4000" dirty="0"/>
              <a:t>: </a:t>
            </a:r>
            <a:r>
              <a:rPr lang="it-IT" sz="4000" dirty="0">
                <a:solidFill>
                  <a:srgbClr val="0000FF"/>
                </a:solidFill>
              </a:rPr>
              <a:t>32%</a:t>
            </a:r>
            <a:r>
              <a:rPr lang="it-IT" sz="4000" dirty="0"/>
              <a:t> vs </a:t>
            </a:r>
            <a:r>
              <a:rPr lang="it-IT" sz="4000" dirty="0">
                <a:solidFill>
                  <a:srgbClr val="FF0000"/>
                </a:solidFill>
              </a:rPr>
              <a:t>40%</a:t>
            </a:r>
            <a:endParaRPr sz="4000" dirty="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sz="2200" dirty="0"/>
          </a:p>
        </p:txBody>
      </p:sp>
      <p:pic>
        <p:nvPicPr>
          <p:cNvPr id="367" name="Google Shape;367;g2c3e9d6f5e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1247" y="281264"/>
            <a:ext cx="1386357" cy="188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2c3e9d6f5ed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650" y="52000"/>
            <a:ext cx="2997325" cy="2113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9" name="Google Shape;369;g2c3e9d6f5ed_0_19"/>
          <p:cNvSpPr/>
          <p:nvPr/>
        </p:nvSpPr>
        <p:spPr>
          <a:xfrm>
            <a:off x="7330950" y="149125"/>
            <a:ext cx="339900" cy="295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c3e9d6f5ed_0_19"/>
          <p:cNvSpPr/>
          <p:nvPr/>
        </p:nvSpPr>
        <p:spPr>
          <a:xfrm>
            <a:off x="8868100" y="149125"/>
            <a:ext cx="339900" cy="295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Conclusions</a:t>
            </a:r>
            <a:endParaRPr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1216025" y="2108659"/>
            <a:ext cx="10058399" cy="3759869"/>
            <a:chOff x="0" y="459"/>
            <a:chExt cx="10058399" cy="375986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459"/>
              <a:ext cx="10058399" cy="1074248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24960" y="242164"/>
              <a:ext cx="590836" cy="59083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240757" y="459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1240757" y="459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it-IT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L’obesità sembra avere un ruolo importante nello sviluppo delle patologie  oncologiche.</a:t>
              </a:r>
              <a:endParaRPr dirty="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0" y="1343269"/>
              <a:ext cx="10058399" cy="1074248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324960" y="1584975"/>
              <a:ext cx="590836" cy="59083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240757" y="1343269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1240757" y="1343269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it-IT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aumento di 1 kg/m2 del BMI determina un rischio aggiuntivo (HR 1,03) di  insorgenza di k del colon-retto.</a:t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0" y="2686080"/>
              <a:ext cx="10058399" cy="1074248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324960" y="2927786"/>
              <a:ext cx="590836" cy="5908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240757" y="2686080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1240757" y="2686080"/>
              <a:ext cx="8817642" cy="1074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it-IT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L’obesità potrebbe essere associata ad un peggioramento della prognosi con conseguente aumento del rischio di recidiva ed aumento della mortalità.</a:t>
              </a:r>
              <a:endParaRPr/>
            </a:p>
          </p:txBody>
        </p:sp>
      </p:grpSp>
      <p:pic>
        <p:nvPicPr>
          <p:cNvPr id="389" name="Google Shape;38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Conclusions</a:t>
            </a:r>
            <a:endParaRPr/>
          </a:p>
        </p:txBody>
      </p:sp>
      <p:grpSp>
        <p:nvGrpSpPr>
          <p:cNvPr id="395" name="Google Shape;395;p15"/>
          <p:cNvGrpSpPr/>
          <p:nvPr/>
        </p:nvGrpSpPr>
        <p:grpSpPr>
          <a:xfrm>
            <a:off x="1216025" y="2719328"/>
            <a:ext cx="10058399" cy="2538531"/>
            <a:chOff x="0" y="611128"/>
            <a:chExt cx="10058399" cy="2538531"/>
          </a:xfrm>
        </p:grpSpPr>
        <p:sp>
          <p:nvSpPr>
            <p:cNvPr id="396" name="Google Shape;396;p15"/>
            <p:cNvSpPr/>
            <p:nvPr/>
          </p:nvSpPr>
          <p:spPr>
            <a:xfrm>
              <a:off x="0" y="611128"/>
              <a:ext cx="10058399" cy="1128236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41291" y="864981"/>
              <a:ext cx="620530" cy="6205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1303113" y="611128"/>
              <a:ext cx="8755286" cy="11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 txBox="1"/>
            <p:nvPr/>
          </p:nvSpPr>
          <p:spPr>
            <a:xfrm>
              <a:off x="1303113" y="611128"/>
              <a:ext cx="8755286" cy="11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400" tIns="119400" rIns="119400" bIns="119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it-IT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 pallone intragastrico rappresenta una strategia con basso tasso di  complicanze e buoni risultati in termini di perdita di peso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0" y="2021423"/>
              <a:ext cx="10058399" cy="1128236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341291" y="2275276"/>
              <a:ext cx="620530" cy="6205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303113" y="2021423"/>
              <a:ext cx="8755286" cy="11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 txBox="1"/>
            <p:nvPr/>
          </p:nvSpPr>
          <p:spPr>
            <a:xfrm>
              <a:off x="1303113" y="2021423"/>
              <a:ext cx="8755286" cy="11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400" tIns="119400" rIns="119400" bIns="119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it-IT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Risultati preliminari dimostrano come i pazienti sottoposti a chirurgia  bariatrica hanno efficace riduzione di peso prima della chirurgia oncologica.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4" name="Google Shape;4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lang="it-IT"/>
              <a:t>Grazie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Obesity</a:t>
            </a:r>
            <a:endParaRPr/>
          </a:p>
        </p:txBody>
      </p:sp>
      <p:grpSp>
        <p:nvGrpSpPr>
          <p:cNvPr id="192" name="Google Shape;192;p2"/>
          <p:cNvGrpSpPr/>
          <p:nvPr/>
        </p:nvGrpSpPr>
        <p:grpSpPr>
          <a:xfrm>
            <a:off x="1216548" y="2108660"/>
            <a:ext cx="10058399" cy="3759971"/>
            <a:chOff x="0" y="459"/>
            <a:chExt cx="10058399" cy="3759971"/>
          </a:xfrm>
        </p:grpSpPr>
        <p:sp>
          <p:nvSpPr>
            <p:cNvPr id="193" name="Google Shape;193;p2"/>
            <p:cNvSpPr/>
            <p:nvPr/>
          </p:nvSpPr>
          <p:spPr>
            <a:xfrm>
              <a:off x="0" y="459"/>
              <a:ext cx="10058399" cy="1074277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24969" y="242171"/>
              <a:ext cx="590852" cy="5908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40791" y="459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 txBox="1"/>
            <p:nvPr/>
          </p:nvSpPr>
          <p:spPr>
            <a:xfrm>
              <a:off x="1240791" y="459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L'obesità è una malattia complessa le cui cause sono  molto diverse e non derivanti solo dalla semplice  combinazione di dieta inadeguata e inattività fisica. Il  rapporto dell’OMS presenta le evidenze scientifiche  più recenti, come ad esempio la vulnerabilità a un  peso corporeo inadeguato nei primi anni di vita possa  influenzare la tendenza futura a sviluppare l'obesità.</a:t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0" y="1343306"/>
              <a:ext cx="10058399" cy="1074277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24969" y="1585019"/>
              <a:ext cx="590852" cy="5908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40791" y="1343306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1240791" y="1343306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Secondo i dati forniti dall’Organizzazione mondiale della sanità (Oms), il numero di  persone obese nel mondo è raddoppiato a partire dal 1980: nel 2014 oltre 1,9  miliardi di adulti erano in sovrappeso, tra cui oltre 600 milioni obesi.</a:t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0" y="2686153"/>
              <a:ext cx="10058399" cy="1074277"/>
            </a:xfrm>
            <a:prstGeom prst="roundRect">
              <a:avLst>
                <a:gd name="adj" fmla="val 10000"/>
              </a:avLst>
            </a:prstGeom>
            <a:solidFill>
              <a:srgbClr val="CFD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24969" y="2927866"/>
              <a:ext cx="590852" cy="5908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40791" y="2686153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1240791" y="2686153"/>
              <a:ext cx="8817608" cy="1074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113675" rIns="113675" bIns="113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it-IT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L’obesità è un fattore di rischio per una serie di  condizioni e patologie croniche, come le malattie  ischemiche del cuore, l’ictus, l’ipertensione arteriosa, il  diabete tipo 2, le osteoartriti e alcuni tipi di cancro.</a:t>
              </a:r>
              <a:endParaRPr/>
            </a:p>
          </p:txBody>
        </p:sp>
      </p:grpSp>
      <p:pic>
        <p:nvPicPr>
          <p:cNvPr id="205" name="Google Shape;2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Obesity and Cancer</a:t>
            </a:r>
            <a:endParaRPr/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51888"/>
            <a:ext cx="5306291" cy="109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6618" y="2228088"/>
            <a:ext cx="6345382" cy="109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221" y="3318164"/>
            <a:ext cx="6681216" cy="242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2512" y="5404013"/>
            <a:ext cx="5809488" cy="116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Inclusion criteria</a:t>
            </a:r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1216548" y="2108202"/>
            <a:ext cx="10058400" cy="258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2667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Pazienti affetti da k </a:t>
            </a:r>
            <a:r>
              <a:rPr lang="it-IT"/>
              <a:t>retto in </a:t>
            </a:r>
            <a:r>
              <a:rPr lang="it-IT" dirty="0"/>
              <a:t>stadio II-III (candidati a NACT)</a:t>
            </a:r>
            <a:endParaRPr dirty="0"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Età 18-70 anni</a:t>
            </a:r>
            <a:endParaRPr dirty="0"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BMI compreso tra 31-55 kg/m</a:t>
            </a:r>
            <a:r>
              <a:rPr lang="it-IT" baseline="30000" dirty="0"/>
              <a:t>2</a:t>
            </a:r>
            <a:endParaRPr dirty="0"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Non fumatori</a:t>
            </a:r>
            <a:endParaRPr dirty="0"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Pazienti candidabili secondo le Linee Guida AIOM 2021 a procedura chirurgica di resezione del retto</a:t>
            </a:r>
            <a:endParaRPr dirty="0"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dirty="0"/>
              <a:t>Pazienti candidabili secondo le Linee Guida SICOB a posizionamento di pallone intragastrico</a:t>
            </a:r>
            <a:endParaRPr dirty="0"/>
          </a:p>
          <a:p>
            <a:pPr marL="266700" lvl="0" indent="-1492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915" y="5325919"/>
            <a:ext cx="2468826" cy="146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55" y="4939145"/>
            <a:ext cx="182245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454" y="165099"/>
            <a:ext cx="9152267" cy="432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5582" y="2344247"/>
            <a:ext cx="5308600" cy="388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1482436" y="5430982"/>
            <a:ext cx="761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1E5082"/>
                </a:solidFill>
                <a:latin typeface="Calibri"/>
                <a:ea typeface="Calibri"/>
                <a:cs typeface="Calibri"/>
                <a:sym typeface="Calibri"/>
              </a:rPr>
              <a:t>GRUPPO ONCOLOGICO MULTIDISCIPLINARE</a:t>
            </a:r>
            <a:endParaRPr dirty="0"/>
          </a:p>
        </p:txBody>
      </p:sp>
      <p:cxnSp>
        <p:nvCxnSpPr>
          <p:cNvPr id="233" name="Google Shape;233;p5"/>
          <p:cNvCxnSpPr/>
          <p:nvPr/>
        </p:nvCxnSpPr>
        <p:spPr>
          <a:xfrm>
            <a:off x="4710545" y="4585855"/>
            <a:ext cx="1856400" cy="628500"/>
          </a:xfrm>
          <a:prstGeom prst="curvedConnector3">
            <a:avLst>
              <a:gd name="adj1" fmla="val 50003"/>
            </a:avLst>
          </a:prstGeom>
          <a:noFill/>
          <a:ln w="539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34" name="Google Shape;2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5873011"/>
            <a:ext cx="1482436" cy="88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Exclusion criteria</a:t>
            </a:r>
            <a:endParaRPr/>
          </a:p>
        </p:txBody>
      </p:sp>
      <p:sp>
        <p:nvSpPr>
          <p:cNvPr id="241" name="Google Shape;241;p6"/>
          <p:cNvSpPr txBox="1">
            <a:spLocks noGrp="1"/>
          </p:cNvSpPr>
          <p:nvPr>
            <p:ph type="body" idx="1"/>
          </p:nvPr>
        </p:nvSpPr>
        <p:spPr>
          <a:xfrm>
            <a:off x="2189018" y="2108201"/>
            <a:ext cx="908593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667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Pazienti affetti da tumore del retto non localmente avanzato, non candidabili a terapia neoadiuvante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Età &lt; 18 e &gt; 70 anni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BMI &lt; 30 e &gt;55 kg/m2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Fumatori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Positività istologica ad H. Pylori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Presenza di lesioni ulcerative alla gastroscopia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Precedente chirurgia gastrica e/o bariatrica</a:t>
            </a: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2915" y="5325919"/>
            <a:ext cx="2468826" cy="146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55" y="4939145"/>
            <a:ext cx="182245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HOW TO</a:t>
            </a:r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667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PAZIENTE OBESO AFFETTO DA K RETTO STADIO II-III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GOM: CHT-RT NACT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BIB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RIVALUTAZIONE ONCOLOGICA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</a:pPr>
            <a:r>
              <a:rPr lang="it-IT"/>
              <a:t>RESEZIONE DEL RETTO + RIMOZIONE BIB</a:t>
            </a: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66700" lvl="0" indent="-139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51" name="Google Shape;251;p7"/>
          <p:cNvSpPr/>
          <p:nvPr/>
        </p:nvSpPr>
        <p:spPr>
          <a:xfrm>
            <a:off x="5334000" y="2549236"/>
            <a:ext cx="415636" cy="1454727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5971309" y="3034145"/>
            <a:ext cx="16071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SETTIMANE</a:t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>
            <a:off x="8372420" y="2268389"/>
            <a:ext cx="2008910" cy="950422"/>
          </a:xfrm>
          <a:prstGeom prst="cloud">
            <a:avLst/>
          </a:prstGeom>
          <a:solidFill>
            <a:schemeClr val="accent1"/>
          </a:solidFill>
          <a:ln w="15875" cap="flat" cmpd="sng">
            <a:solidFill>
              <a:srgbClr val="1F2B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pazienti</a:t>
            </a:r>
            <a:endParaRPr/>
          </a:p>
        </p:txBody>
      </p:sp>
      <p:pic>
        <p:nvPicPr>
          <p:cNvPr id="254" name="Google Shape;2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/>
              <a:t>BIB</a:t>
            </a:r>
            <a:endParaRPr/>
          </a:p>
        </p:txBody>
      </p:sp>
      <p:sp>
        <p:nvSpPr>
          <p:cNvPr id="261" name="Google Shape;261;p8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7581088" cy="420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2667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it-IT" sz="2800"/>
              <a:t>Procedura semplice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sz="2800"/>
              <a:t>Ottimo profilo costo-efficacia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sz="2800"/>
              <a:t>Posizionamento per via endoscopica, mediante gastroscopia, in sedazione.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sz="2800"/>
              <a:t>Il periodo massimo di posizionamento per il pallone endogastrico è di 6 mesi</a:t>
            </a:r>
            <a:endParaRPr/>
          </a:p>
          <a:p>
            <a:pPr marL="266700" lvl="0" indent="-266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it-IT" sz="2800"/>
              <a:t>INDICAZIONI:</a:t>
            </a:r>
            <a:endParaRPr/>
          </a:p>
          <a:p>
            <a:pPr marL="384048" lvl="1" indent="-18287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▪"/>
            </a:pPr>
            <a:r>
              <a:rPr lang="it-IT" sz="2400"/>
              <a:t>BIB test</a:t>
            </a:r>
            <a:endParaRPr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it-IT" sz="2400"/>
              <a:t>BMI &gt; 50 (riduzione del rischio operatorio)</a:t>
            </a:r>
            <a:endParaRPr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it-IT" sz="2400"/>
              <a:t>BMI compreso tra 35-40 (se rifiuto della chirurgia)</a:t>
            </a:r>
            <a:endParaRPr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it-IT" sz="2400"/>
              <a:t>BMI compreso tra 30 e 35</a:t>
            </a:r>
            <a:endParaRPr/>
          </a:p>
          <a:p>
            <a:pPr marL="384048" lvl="1" indent="-533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384048" lvl="1" indent="-533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266700" lvl="0" indent="-11557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 sz="2800"/>
          </a:p>
          <a:p>
            <a:pPr marL="266700" lvl="0" indent="-11557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2800"/>
          </a:p>
          <a:p>
            <a:pPr marL="266700" lvl="0" indent="-11557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2800"/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787" y="1898074"/>
            <a:ext cx="5356886" cy="2464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stA="61189" endPos="83000" dist="50800" dir="5400000" sy="-100000" algn="bl" rotWithShape="0"/>
          </a:effectLst>
        </p:spPr>
      </p:pic>
      <p:pic>
        <p:nvPicPr>
          <p:cNvPr id="263" name="Google Shape;2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 sz="4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BIB</a:t>
            </a:r>
            <a:endParaRPr/>
          </a:p>
        </p:txBody>
      </p:sp>
      <p:grpSp>
        <p:nvGrpSpPr>
          <p:cNvPr id="269" name="Google Shape;269;p9"/>
          <p:cNvGrpSpPr/>
          <p:nvPr/>
        </p:nvGrpSpPr>
        <p:grpSpPr>
          <a:xfrm>
            <a:off x="1917693" y="2108201"/>
            <a:ext cx="7630859" cy="3522285"/>
            <a:chOff x="579119" y="1813560"/>
            <a:chExt cx="10235184" cy="4724400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9119" y="1813560"/>
              <a:ext cx="5196840" cy="472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4035" y="2157266"/>
              <a:ext cx="4508386" cy="403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9"/>
            <p:cNvSpPr/>
            <p:nvPr/>
          </p:nvSpPr>
          <p:spPr>
            <a:xfrm>
              <a:off x="879586" y="2112816"/>
              <a:ext cx="4597400" cy="4126865"/>
            </a:xfrm>
            <a:custGeom>
              <a:avLst/>
              <a:gdLst/>
              <a:ahLst/>
              <a:cxnLst/>
              <a:rect l="l" t="t" r="r" b="b"/>
              <a:pathLst>
                <a:path w="4597400" h="4126865" extrusionOk="0">
                  <a:moveTo>
                    <a:pt x="716273" y="0"/>
                  </a:moveTo>
                  <a:lnTo>
                    <a:pt x="4347904" y="0"/>
                  </a:lnTo>
                  <a:lnTo>
                    <a:pt x="4396328" y="4881"/>
                  </a:lnTo>
                  <a:lnTo>
                    <a:pt x="4443665" y="19576"/>
                  </a:lnTo>
                  <a:lnTo>
                    <a:pt x="4486475" y="42812"/>
                  </a:lnTo>
                  <a:lnTo>
                    <a:pt x="4523733" y="73552"/>
                  </a:lnTo>
                  <a:lnTo>
                    <a:pt x="4554473" y="110810"/>
                  </a:lnTo>
                  <a:lnTo>
                    <a:pt x="4577710" y="153620"/>
                  </a:lnTo>
                  <a:lnTo>
                    <a:pt x="4592405" y="200958"/>
                  </a:lnTo>
                  <a:lnTo>
                    <a:pt x="4597286" y="249382"/>
                  </a:lnTo>
                  <a:lnTo>
                    <a:pt x="4597286" y="3410227"/>
                  </a:lnTo>
                  <a:lnTo>
                    <a:pt x="4593641" y="3482395"/>
                  </a:lnTo>
                  <a:lnTo>
                    <a:pt x="4582769" y="3553637"/>
                  </a:lnTo>
                  <a:lnTo>
                    <a:pt x="4565082" y="3622424"/>
                  </a:lnTo>
                  <a:lnTo>
                    <a:pt x="4540945" y="3688372"/>
                  </a:lnTo>
                  <a:lnTo>
                    <a:pt x="4510725" y="3751105"/>
                  </a:lnTo>
                  <a:lnTo>
                    <a:pt x="4474786" y="3810262"/>
                  </a:lnTo>
                  <a:lnTo>
                    <a:pt x="4433493" y="3865483"/>
                  </a:lnTo>
                  <a:lnTo>
                    <a:pt x="4387201" y="3916416"/>
                  </a:lnTo>
                  <a:lnTo>
                    <a:pt x="4336269" y="3962706"/>
                  </a:lnTo>
                  <a:lnTo>
                    <a:pt x="4281048" y="4004000"/>
                  </a:lnTo>
                  <a:lnTo>
                    <a:pt x="4221892" y="4039938"/>
                  </a:lnTo>
                  <a:lnTo>
                    <a:pt x="4159158" y="4070159"/>
                  </a:lnTo>
                  <a:lnTo>
                    <a:pt x="4093211" y="4094296"/>
                  </a:lnTo>
                  <a:lnTo>
                    <a:pt x="4024423" y="4111983"/>
                  </a:lnTo>
                  <a:lnTo>
                    <a:pt x="3953181" y="4122856"/>
                  </a:lnTo>
                  <a:lnTo>
                    <a:pt x="3881013" y="4126500"/>
                  </a:lnTo>
                  <a:lnTo>
                    <a:pt x="249382" y="4126500"/>
                  </a:lnTo>
                  <a:lnTo>
                    <a:pt x="200958" y="4121618"/>
                  </a:lnTo>
                  <a:lnTo>
                    <a:pt x="153620" y="4106924"/>
                  </a:lnTo>
                  <a:lnTo>
                    <a:pt x="110810" y="4083687"/>
                  </a:lnTo>
                  <a:lnTo>
                    <a:pt x="73552" y="4052947"/>
                  </a:lnTo>
                  <a:lnTo>
                    <a:pt x="42812" y="4015689"/>
                  </a:lnTo>
                  <a:lnTo>
                    <a:pt x="19576" y="3972880"/>
                  </a:lnTo>
                  <a:lnTo>
                    <a:pt x="4881" y="3925541"/>
                  </a:lnTo>
                  <a:lnTo>
                    <a:pt x="0" y="3877118"/>
                  </a:lnTo>
                  <a:lnTo>
                    <a:pt x="0" y="716273"/>
                  </a:lnTo>
                  <a:lnTo>
                    <a:pt x="3644" y="644104"/>
                  </a:lnTo>
                  <a:lnTo>
                    <a:pt x="14517" y="572863"/>
                  </a:lnTo>
                  <a:lnTo>
                    <a:pt x="32204" y="504075"/>
                  </a:lnTo>
                  <a:lnTo>
                    <a:pt x="56341" y="438128"/>
                  </a:lnTo>
                  <a:lnTo>
                    <a:pt x="86561" y="375394"/>
                  </a:lnTo>
                  <a:lnTo>
                    <a:pt x="122499" y="316238"/>
                  </a:lnTo>
                  <a:lnTo>
                    <a:pt x="163793" y="261016"/>
                  </a:lnTo>
                  <a:lnTo>
                    <a:pt x="210084" y="210084"/>
                  </a:lnTo>
                  <a:lnTo>
                    <a:pt x="261016" y="163793"/>
                  </a:lnTo>
                  <a:lnTo>
                    <a:pt x="316238" y="122499"/>
                  </a:lnTo>
                  <a:lnTo>
                    <a:pt x="375394" y="86561"/>
                  </a:lnTo>
                  <a:lnTo>
                    <a:pt x="438128" y="56341"/>
                  </a:lnTo>
                  <a:lnTo>
                    <a:pt x="504075" y="32204"/>
                  </a:lnTo>
                  <a:lnTo>
                    <a:pt x="572862" y="14517"/>
                  </a:lnTo>
                  <a:lnTo>
                    <a:pt x="644104" y="3644"/>
                  </a:lnTo>
                  <a:lnTo>
                    <a:pt x="716273" y="0"/>
                  </a:lnTo>
                  <a:close/>
                </a:path>
              </a:pathLst>
            </a:custGeom>
            <a:noFill/>
            <a:ln w="889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3" name="Google Shape;273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51575" y="1813560"/>
              <a:ext cx="5062728" cy="463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5999" y="2157266"/>
              <a:ext cx="4373031" cy="394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9"/>
            <p:cNvSpPr/>
            <p:nvPr/>
          </p:nvSpPr>
          <p:spPr>
            <a:xfrm>
              <a:off x="6051550" y="2112816"/>
              <a:ext cx="4462145" cy="4033520"/>
            </a:xfrm>
            <a:custGeom>
              <a:avLst/>
              <a:gdLst/>
              <a:ahLst/>
              <a:cxnLst/>
              <a:rect l="l" t="t" r="r" b="b"/>
              <a:pathLst>
                <a:path w="4462145" h="4033520" extrusionOk="0">
                  <a:moveTo>
                    <a:pt x="700722" y="0"/>
                  </a:moveTo>
                  <a:lnTo>
                    <a:pt x="4461931" y="0"/>
                  </a:lnTo>
                  <a:lnTo>
                    <a:pt x="4461931" y="3332478"/>
                  </a:lnTo>
                  <a:lnTo>
                    <a:pt x="4458367" y="3403056"/>
                  </a:lnTo>
                  <a:lnTo>
                    <a:pt x="4447730" y="3472754"/>
                  </a:lnTo>
                  <a:lnTo>
                    <a:pt x="4430427" y="3540051"/>
                  </a:lnTo>
                  <a:lnTo>
                    <a:pt x="4406812" y="3604570"/>
                  </a:lnTo>
                  <a:lnTo>
                    <a:pt x="4377247" y="3665944"/>
                  </a:lnTo>
                  <a:lnTo>
                    <a:pt x="4342087" y="3723818"/>
                  </a:lnTo>
                  <a:lnTo>
                    <a:pt x="4301688" y="3777843"/>
                  </a:lnTo>
                  <a:lnTo>
                    <a:pt x="4256401" y="3827671"/>
                  </a:lnTo>
                  <a:lnTo>
                    <a:pt x="4206573" y="3872958"/>
                  </a:lnTo>
                  <a:lnTo>
                    <a:pt x="4152549" y="3913357"/>
                  </a:lnTo>
                  <a:lnTo>
                    <a:pt x="4094675" y="3948516"/>
                  </a:lnTo>
                  <a:lnTo>
                    <a:pt x="4033300" y="3978082"/>
                  </a:lnTo>
                  <a:lnTo>
                    <a:pt x="3968781" y="4001696"/>
                  </a:lnTo>
                  <a:lnTo>
                    <a:pt x="3901485" y="4019000"/>
                  </a:lnTo>
                  <a:lnTo>
                    <a:pt x="3831787" y="4029637"/>
                  </a:lnTo>
                  <a:lnTo>
                    <a:pt x="3761208" y="4033201"/>
                  </a:lnTo>
                  <a:lnTo>
                    <a:pt x="0" y="4033201"/>
                  </a:lnTo>
                  <a:lnTo>
                    <a:pt x="0" y="700723"/>
                  </a:lnTo>
                  <a:lnTo>
                    <a:pt x="3563" y="630144"/>
                  </a:lnTo>
                  <a:lnTo>
                    <a:pt x="14201" y="560446"/>
                  </a:lnTo>
                  <a:lnTo>
                    <a:pt x="31504" y="493149"/>
                  </a:lnTo>
                  <a:lnTo>
                    <a:pt x="55118" y="428631"/>
                  </a:lnTo>
                  <a:lnTo>
                    <a:pt x="84684" y="367256"/>
                  </a:lnTo>
                  <a:lnTo>
                    <a:pt x="119844" y="309382"/>
                  </a:lnTo>
                  <a:lnTo>
                    <a:pt x="160242" y="255358"/>
                  </a:lnTo>
                  <a:lnTo>
                    <a:pt x="205529" y="205529"/>
                  </a:lnTo>
                  <a:lnTo>
                    <a:pt x="255357" y="160242"/>
                  </a:lnTo>
                  <a:lnTo>
                    <a:pt x="309382" y="119844"/>
                  </a:lnTo>
                  <a:lnTo>
                    <a:pt x="367256" y="84684"/>
                  </a:lnTo>
                  <a:lnTo>
                    <a:pt x="428630" y="55119"/>
                  </a:lnTo>
                  <a:lnTo>
                    <a:pt x="493149" y="31504"/>
                  </a:lnTo>
                  <a:lnTo>
                    <a:pt x="560446" y="14201"/>
                  </a:lnTo>
                  <a:lnTo>
                    <a:pt x="630144" y="3563"/>
                  </a:lnTo>
                  <a:lnTo>
                    <a:pt x="700722" y="0"/>
                  </a:lnTo>
                  <a:close/>
                </a:path>
              </a:pathLst>
            </a:custGeom>
            <a:noFill/>
            <a:ln w="889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1247" y="281264"/>
            <a:ext cx="1386356" cy="188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758</Words>
  <Application>Microsoft Office PowerPoint</Application>
  <PresentationFormat>Widescreen</PresentationFormat>
  <Paragraphs>91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RetrospectVTI</vt:lpstr>
      <vt:lpstr>Valutazione delle complicanze intra e peri-operatorie e della sopravvivenza libera da malattia nei pazienti affetti da tumore del retto sottoposti a chirurgia resettiva oncologica e concomitante chirurgia bariatrica: dati preliminari</vt:lpstr>
      <vt:lpstr>Obesity</vt:lpstr>
      <vt:lpstr>Obesity and Cancer</vt:lpstr>
      <vt:lpstr>Inclusion criteria</vt:lpstr>
      <vt:lpstr>Presentazione standard di PowerPoint</vt:lpstr>
      <vt:lpstr>Exclusion criteria</vt:lpstr>
      <vt:lpstr>HOW TO</vt:lpstr>
      <vt:lpstr>BIB</vt:lpstr>
      <vt:lpstr>Presentazione standard di PowerPoint</vt:lpstr>
      <vt:lpstr>Presentazione standard di PowerPoint</vt:lpstr>
      <vt:lpstr>Outcomes</vt:lpstr>
      <vt:lpstr>State of the art</vt:lpstr>
      <vt:lpstr>State of the art</vt:lpstr>
      <vt:lpstr>State of the art</vt:lpstr>
      <vt:lpstr>Results</vt:lpstr>
      <vt:lpstr>Results</vt:lpstr>
      <vt:lpstr>Conclusions</vt:lpstr>
      <vt:lpstr>Conclusions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 delle complicanze intra e peri-operatorie e della sopravvivenza libera da malattia nei pazienti affetti da tumore del retto sottoposti a chirurgia resettiva oncologica e concomitante chirurgia bariatrica: dati preliminari</dc:title>
  <dc:creator>Eliana Rispoli</dc:creator>
  <cp:lastModifiedBy>VINCENZO SCHIAVONE</cp:lastModifiedBy>
  <cp:revision>4</cp:revision>
  <dcterms:created xsi:type="dcterms:W3CDTF">2022-02-27T17:36:31Z</dcterms:created>
  <dcterms:modified xsi:type="dcterms:W3CDTF">2024-05-04T14:31:00Z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2ad0b24d-6422-44b0-b3de-abb3a9e8c81a_Enabled">
    <vt:lpwstr>true</vt:lpwstr>
  </property>
  <property fmtid="{D5CDD505-2E9C-101B-9397-08002B2CF9AE}" pid="4" name="MSIP_Label_2ad0b24d-6422-44b0-b3de-abb3a9e8c81a_SetDate">
    <vt:lpwstr>2024-03-27T02:10:36Z</vt:lpwstr>
  </property>
  <property fmtid="{D5CDD505-2E9C-101B-9397-08002B2CF9AE}" pid="5" name="MSIP_Label_2ad0b24d-6422-44b0-b3de-abb3a9e8c81a_Method">
    <vt:lpwstr>Standard</vt:lpwstr>
  </property>
  <property fmtid="{D5CDD505-2E9C-101B-9397-08002B2CF9AE}" pid="6" name="MSIP_Label_2ad0b24d-6422-44b0-b3de-abb3a9e8c81a_Name">
    <vt:lpwstr>defa4170-0d19-0005-0004-bc88714345d2</vt:lpwstr>
  </property>
  <property fmtid="{D5CDD505-2E9C-101B-9397-08002B2CF9AE}" pid="7" name="MSIP_Label_2ad0b24d-6422-44b0-b3de-abb3a9e8c81a_SiteId">
    <vt:lpwstr>2fcfe26a-bb62-46b0-b1e3-28f9da0c45fd</vt:lpwstr>
  </property>
  <property fmtid="{D5CDD505-2E9C-101B-9397-08002B2CF9AE}" pid="8" name="MSIP_Label_2ad0b24d-6422-44b0-b3de-abb3a9e8c81a_ActionId">
    <vt:lpwstr>f58b4ae5-66de-463f-805c-bfb4e25e1f8d</vt:lpwstr>
  </property>
  <property fmtid="{D5CDD505-2E9C-101B-9397-08002B2CF9AE}" pid="9" name="MSIP_Label_2ad0b24d-6422-44b0-b3de-abb3a9e8c81a_ContentBits">
    <vt:lpwstr>0</vt:lpwstr>
  </property>
</Properties>
</file>